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86" r:id="rId6"/>
    <p:sldId id="287" r:id="rId7"/>
    <p:sldId id="288" r:id="rId8"/>
    <p:sldId id="276" r:id="rId9"/>
    <p:sldId id="289" r:id="rId10"/>
  </p:sldIdLst>
  <p:sldSz cx="18288000" cy="10287000"/>
  <p:notesSz cx="6858000" cy="9144000"/>
  <p:embeddedFontLst>
    <p:embeddedFont>
      <p:font typeface="Baskerville Old Face" panose="02020602080505020303" pitchFamily="18" charset="0"/>
      <p:regular r:id="rId12"/>
    </p:embeddedFont>
    <p:embeddedFont>
      <p:font typeface="Be Vietnam Thin" panose="020B0604020202020204" charset="0"/>
      <p:regular r:id="rId13"/>
    </p:embeddedFont>
    <p:embeddedFont>
      <p:font typeface="Bell MT" panose="02020503060305020303" pitchFamily="18" charset="0"/>
      <p:regular r:id="rId14"/>
      <p:bold r:id="rId15"/>
      <p:italic r:id="rId16"/>
    </p:embeddedFont>
    <p:embeddedFont>
      <p:font typeface="Berlin Sans FB Demi" panose="020E0802020502020306" pitchFamily="34" charset="0"/>
      <p:bold r:id="rId17"/>
    </p:embeddedFont>
    <p:embeddedFont>
      <p:font typeface="Bernard MT Condensed" panose="02050806060905020404" pitchFamily="18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FC71F-3E60-4FA1-9892-EDB08F35A040}" type="datetimeFigureOut">
              <a:rPr lang="en-ID" smtClean="0"/>
              <a:t>27/05/2021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622EC-F1A6-4ACC-828B-40AA79EC1DB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181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94549" y="0"/>
            <a:ext cx="11378790" cy="10287000"/>
          </a:xfrm>
          <a:prstGeom prst="rect">
            <a:avLst/>
          </a:prstGeom>
          <a:solidFill>
            <a:srgbClr val="D8EDE7"/>
          </a:solidFill>
        </p:spPr>
      </p:sp>
      <p:sp>
        <p:nvSpPr>
          <p:cNvPr id="3" name="TextBox 3"/>
          <p:cNvSpPr txBox="1"/>
          <p:nvPr/>
        </p:nvSpPr>
        <p:spPr>
          <a:xfrm>
            <a:off x="1410075" y="3726309"/>
            <a:ext cx="8369542" cy="162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0"/>
              </a:lnSpc>
              <a:spcBef>
                <a:spcPct val="0"/>
              </a:spcBef>
            </a:pPr>
            <a:r>
              <a:rPr lang="en-US" sz="10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PENJUALAN</a:t>
            </a:r>
            <a:r>
              <a:rPr lang="en-US" sz="10000" dirty="0">
                <a:solidFill>
                  <a:srgbClr val="000000"/>
                </a:solidFill>
                <a:latin typeface="Be Vietnam Thin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10075" y="5797888"/>
            <a:ext cx="8369542" cy="562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ernard MT Condensed" panose="02050806060905020404" pitchFamily="18" charset="0"/>
              </a:rPr>
              <a:t>WEB RESPONSIVE A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284241" y="0"/>
            <a:ext cx="7003759" cy="10287000"/>
            <a:chOff x="0" y="0"/>
            <a:chExt cx="933834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4610" r="4610"/>
            <a:stretch>
              <a:fillRect/>
            </a:stretch>
          </p:blipFill>
          <p:spPr>
            <a:xfrm>
              <a:off x="0" y="0"/>
              <a:ext cx="9338345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342900"/>
            <a:ext cx="10820400" cy="1357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Baskerville Old Face" panose="02020602080505020303" pitchFamily="18" charset="0"/>
              </a:rPr>
              <a:t>NAMA KELOMPOK :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90600" y="1863576"/>
            <a:ext cx="14930331" cy="37826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lvl="0" indent="-514350" algn="l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Be Vietnam Thin"/>
              </a:rPr>
              <a:t>Dimas Helmi Basukarno (5180411141)</a:t>
            </a:r>
          </a:p>
          <a:p>
            <a:pPr marL="514350" lvl="0" indent="-514350" algn="l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Be Vietnam Thin"/>
              </a:rPr>
              <a:t>Dicky </a:t>
            </a:r>
            <a:r>
              <a:rPr lang="en-US" sz="3200" dirty="0" err="1">
                <a:solidFill>
                  <a:srgbClr val="000000"/>
                </a:solidFill>
                <a:latin typeface="Be Vietnam Thin"/>
              </a:rPr>
              <a:t>Haryono</a:t>
            </a:r>
            <a:r>
              <a:rPr lang="en-US" sz="3200" dirty="0">
                <a:solidFill>
                  <a:srgbClr val="000000"/>
                </a:solidFill>
                <a:latin typeface="Be Vietnam Th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 Vietnam Thin"/>
              </a:rPr>
              <a:t>Putro</a:t>
            </a:r>
            <a:r>
              <a:rPr lang="en-US" sz="3200" dirty="0">
                <a:solidFill>
                  <a:srgbClr val="000000"/>
                </a:solidFill>
                <a:latin typeface="Be Vietnam Thin"/>
              </a:rPr>
              <a:t> (5180411154)</a:t>
            </a:r>
          </a:p>
          <a:p>
            <a:pPr marL="514350" lvl="0" indent="-514350" algn="l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200" dirty="0">
                <a:solidFill>
                  <a:srgbClr val="000000"/>
                </a:solidFill>
                <a:latin typeface="Be Vietnam Thin"/>
              </a:rPr>
              <a:t>Rifqi Syahdila </a:t>
            </a:r>
            <a:r>
              <a:rPr lang="en-US" sz="3200" dirty="0" err="1">
                <a:solidFill>
                  <a:srgbClr val="000000"/>
                </a:solidFill>
                <a:latin typeface="Be Vietnam Thin"/>
              </a:rPr>
              <a:t>Rachmadhani</a:t>
            </a:r>
            <a:r>
              <a:rPr lang="en-US" sz="3200" dirty="0">
                <a:solidFill>
                  <a:srgbClr val="000000"/>
                </a:solidFill>
                <a:latin typeface="Be Vietnam Thin"/>
              </a:rPr>
              <a:t> (5180411164)</a:t>
            </a:r>
          </a:p>
          <a:p>
            <a:pPr marL="514350" lvl="0" indent="-514350" algn="l">
              <a:lnSpc>
                <a:spcPct val="200000"/>
              </a:lnSpc>
              <a:spcBef>
                <a:spcPct val="0"/>
              </a:spcBef>
              <a:buAutoNum type="arabicPeriod"/>
            </a:pPr>
            <a:r>
              <a:rPr lang="en-US" sz="3200" dirty="0" err="1">
                <a:solidFill>
                  <a:srgbClr val="000000"/>
                </a:solidFill>
                <a:latin typeface="Be Vietnam Thin"/>
              </a:rPr>
              <a:t>Fauzi</a:t>
            </a:r>
            <a:r>
              <a:rPr lang="en-US" sz="3200" dirty="0">
                <a:solidFill>
                  <a:srgbClr val="000000"/>
                </a:solidFill>
                <a:latin typeface="Be Vietnam Thin"/>
              </a:rPr>
              <a:t> Imran </a:t>
            </a:r>
            <a:r>
              <a:rPr lang="en-US" sz="3200" dirty="0" err="1">
                <a:solidFill>
                  <a:srgbClr val="000000"/>
                </a:solidFill>
                <a:latin typeface="Be Vietnam Thin"/>
              </a:rPr>
              <a:t>Laada</a:t>
            </a:r>
            <a:r>
              <a:rPr lang="en-US" sz="3200" dirty="0">
                <a:solidFill>
                  <a:srgbClr val="000000"/>
                </a:solidFill>
                <a:latin typeface="Be Vietnam Thin"/>
              </a:rPr>
              <a:t> (5180411409)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9144000" cy="10287000"/>
            <a:chOff x="0" y="0"/>
            <a:chExt cx="3093156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093156" cy="3479800"/>
            </a:xfrm>
            <a:custGeom>
              <a:avLst/>
              <a:gdLst/>
              <a:ahLst/>
              <a:cxnLst/>
              <a:rect l="l" t="t" r="r" b="b"/>
              <a:pathLst>
                <a:path w="3093156" h="3479800">
                  <a:moveTo>
                    <a:pt x="0" y="0"/>
                  </a:moveTo>
                  <a:lnTo>
                    <a:pt x="3093156" y="0"/>
                  </a:lnTo>
                  <a:lnTo>
                    <a:pt x="309315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D8EDE7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530157" y="2705100"/>
            <a:ext cx="8461443" cy="1301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12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48801" y="1863577"/>
            <a:ext cx="8458200" cy="54952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Penjualan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merupakan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salah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satu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fungsi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pemasaran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sangat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penting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dan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menentukan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bagi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suatu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perusahaan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mencapai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tujuan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yaitu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memperoleh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laba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menjaga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kelangsungan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hidup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suatu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perusahaan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. 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endParaRPr lang="en-US" sz="3200" dirty="0">
              <a:solidFill>
                <a:srgbClr val="000000"/>
              </a:solidFill>
              <a:latin typeface="Bell MT" panose="02020503060305020303" pitchFamily="18" charset="0"/>
            </a:endParaRP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Kelompok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kami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disini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memilih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tema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penjualan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sepeda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motor vespa. Karena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sepeda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motor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ini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sangat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disukai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oleh para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remaja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remaja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sekarang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Sehingga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target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perusahaan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untuk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mendapatkan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laba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yang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sangat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tinggi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bisa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Bell MT" panose="02020503060305020303" pitchFamily="18" charset="0"/>
              </a:rPr>
              <a:t>tercapai</a:t>
            </a:r>
            <a:r>
              <a:rPr lang="en-US" sz="3200" dirty="0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</a:p>
        </p:txBody>
      </p:sp>
      <p:pic>
        <p:nvPicPr>
          <p:cNvPr id="7" name="Gambar 6" descr="Sebuah gambar berisi teks&#10;&#10;Deskripsi dibuat secara otomatis">
            <a:extLst>
              <a:ext uri="{FF2B5EF4-FFF2-40B4-BE49-F238E27FC236}">
                <a16:creationId xmlns:a16="http://schemas.microsoft.com/office/drawing/2014/main" id="{6CD968D3-45E0-4FAA-BA12-2C1AF5CB0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3139607"/>
            <a:ext cx="7686675" cy="2943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184005" y="571253"/>
            <a:ext cx="6660826" cy="8912517"/>
            <a:chOff x="0" y="0"/>
            <a:chExt cx="8881101" cy="121926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6823" r="24601"/>
            <a:stretch>
              <a:fillRect/>
            </a:stretch>
          </p:blipFill>
          <p:spPr>
            <a:xfrm>
              <a:off x="0" y="0"/>
              <a:ext cx="8881101" cy="12192656"/>
            </a:xfrm>
            <a:prstGeom prst="rect">
              <a:avLst/>
            </a:prstGeom>
          </p:spPr>
        </p:pic>
      </p:grpSp>
      <p:sp>
        <p:nvSpPr>
          <p:cNvPr id="7" name="Kotak Teks 6">
            <a:extLst>
              <a:ext uri="{FF2B5EF4-FFF2-40B4-BE49-F238E27FC236}">
                <a16:creationId xmlns:a16="http://schemas.microsoft.com/office/drawing/2014/main" id="{9D304169-2C9C-4EA7-806F-60066DF8A4D1}"/>
              </a:ext>
            </a:extLst>
          </p:cNvPr>
          <p:cNvSpPr txBox="1"/>
          <p:nvPr/>
        </p:nvSpPr>
        <p:spPr>
          <a:xfrm>
            <a:off x="11458092" y="1523557"/>
            <a:ext cx="591550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800" dirty="0">
                <a:solidFill>
                  <a:srgbClr val="000000"/>
                </a:solidFill>
                <a:latin typeface="Bell MT" panose="02020503060305020303" pitchFamily="18" charset="0"/>
              </a:rPr>
              <a:t>  </a:t>
            </a:r>
            <a:r>
              <a:rPr lang="en-ID" sz="2800" dirty="0" err="1">
                <a:solidFill>
                  <a:srgbClr val="000000"/>
                </a:solidFill>
                <a:latin typeface="Bell MT" panose="02020503060305020303" pitchFamily="18" charset="0"/>
              </a:rPr>
              <a:t>M</a:t>
            </a:r>
            <a:r>
              <a:rPr lang="en-ID" sz="2800" b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oodboard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 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adalah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kumpulan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atau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komposisi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gambar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, visual dan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objek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lain yang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biasanya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dibuat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untuk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tujuan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desain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ataupun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presentasi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dengan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klien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atau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orang lain.</a:t>
            </a:r>
          </a:p>
          <a:p>
            <a:pPr algn="just"/>
            <a:endParaRPr lang="en-ID" sz="2800" b="0" i="0" dirty="0">
              <a:solidFill>
                <a:srgbClr val="000000"/>
              </a:solidFill>
              <a:effectLst/>
              <a:latin typeface="Bell MT" panose="02020503060305020303" pitchFamily="18" charset="0"/>
            </a:endParaRPr>
          </a:p>
          <a:p>
            <a:pPr algn="just"/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 Pada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dasarnya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, </a:t>
            </a:r>
            <a:r>
              <a:rPr lang="en-ID" sz="2800" b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moodboard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 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memang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sangat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penting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bagi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desainer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karena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dapat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membantu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mereka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untuk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mengetahui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cara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membuat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tema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untuk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suatu</a:t>
            </a:r>
            <a:r>
              <a:rPr lang="en-ID" sz="2800" b="0" i="0" dirty="0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 </a:t>
            </a:r>
            <a:r>
              <a:rPr lang="en-ID" sz="2800" b="0" i="0" dirty="0" err="1">
                <a:solidFill>
                  <a:srgbClr val="000000"/>
                </a:solidFill>
                <a:effectLst/>
                <a:latin typeface="Bell MT" panose="02020503060305020303" pitchFamily="18" charset="0"/>
              </a:rPr>
              <a:t>proyek</a:t>
            </a:r>
            <a:r>
              <a:rPr lang="en-ID" sz="2800" dirty="0">
                <a:solidFill>
                  <a:srgbClr val="000000"/>
                </a:solidFill>
                <a:latin typeface="Bell MT" panose="02020503060305020303" pitchFamily="18" charset="0"/>
              </a:rPr>
              <a:t> </a:t>
            </a:r>
            <a:r>
              <a:rPr lang="en-ID" sz="2800" dirty="0" err="1">
                <a:solidFill>
                  <a:srgbClr val="000000"/>
                </a:solidFill>
                <a:latin typeface="Bell MT" panose="02020503060305020303" pitchFamily="18" charset="0"/>
              </a:rPr>
              <a:t>desain</a:t>
            </a:r>
            <a:r>
              <a:rPr lang="en-ID" sz="2800" dirty="0">
                <a:solidFill>
                  <a:srgbClr val="000000"/>
                </a:solidFill>
                <a:latin typeface="Bell MT" panose="02020503060305020303" pitchFamily="18" charset="0"/>
              </a:rPr>
              <a:t>.</a:t>
            </a:r>
            <a:endParaRPr lang="en-ID" sz="2800" b="0" i="0" dirty="0">
              <a:solidFill>
                <a:srgbClr val="000000"/>
              </a:solidFill>
              <a:effectLst/>
              <a:latin typeface="Bell MT" panose="02020503060305020303" pitchFamily="18" charset="0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90DE21B6-A8C6-4FC2-84A8-6C5C71B1538B}"/>
              </a:ext>
            </a:extLst>
          </p:cNvPr>
          <p:cNvSpPr txBox="1"/>
          <p:nvPr/>
        </p:nvSpPr>
        <p:spPr>
          <a:xfrm>
            <a:off x="11458092" y="225357"/>
            <a:ext cx="6644175" cy="1333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5400" dirty="0">
                <a:solidFill>
                  <a:srgbClr val="000000"/>
                </a:solidFill>
                <a:latin typeface="Clarendon BT" panose="02040704040505020204" pitchFamily="18" charset="0"/>
              </a:rPr>
              <a:t>MOODBOARD</a:t>
            </a:r>
          </a:p>
        </p:txBody>
      </p:sp>
      <p:pic>
        <p:nvPicPr>
          <p:cNvPr id="13" name="Gambar 12" descr="Sebuah gambar berisi meja&#10;&#10;Deskripsi dibuat secara otomatis">
            <a:extLst>
              <a:ext uri="{FF2B5EF4-FFF2-40B4-BE49-F238E27FC236}">
                <a16:creationId xmlns:a16="http://schemas.microsoft.com/office/drawing/2014/main" id="{A162FCF5-C84B-4569-860B-C76FEC674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37" y="647345"/>
            <a:ext cx="5800928" cy="3657846"/>
          </a:xfrm>
          <a:prstGeom prst="rect">
            <a:avLst/>
          </a:prstGeom>
        </p:spPr>
      </p:pic>
      <p:cxnSp>
        <p:nvCxnSpPr>
          <p:cNvPr id="15" name="Konektor Lurus 14">
            <a:extLst>
              <a:ext uri="{FF2B5EF4-FFF2-40B4-BE49-F238E27FC236}">
                <a16:creationId xmlns:a16="http://schemas.microsoft.com/office/drawing/2014/main" id="{303917DC-138E-44A1-B6D0-14AF5C28DD82}"/>
              </a:ext>
            </a:extLst>
          </p:cNvPr>
          <p:cNvCxnSpPr>
            <a:cxnSpLocks/>
          </p:cNvCxnSpPr>
          <p:nvPr/>
        </p:nvCxnSpPr>
        <p:spPr>
          <a:xfrm>
            <a:off x="10287000" y="571254"/>
            <a:ext cx="0" cy="89125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Gambar 19">
            <a:extLst>
              <a:ext uri="{FF2B5EF4-FFF2-40B4-BE49-F238E27FC236}">
                <a16:creationId xmlns:a16="http://schemas.microsoft.com/office/drawing/2014/main" id="{D93F1317-4565-465A-9CF5-B18896FAA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77" y="647345"/>
            <a:ext cx="3019447" cy="3657846"/>
          </a:xfrm>
          <a:prstGeom prst="rect">
            <a:avLst/>
          </a:prstGeom>
        </p:spPr>
      </p:pic>
      <p:pic>
        <p:nvPicPr>
          <p:cNvPr id="22" name="Gambar 21" descr="Sebuah gambar berisi persegi&#10;&#10;Deskripsi dibuat secara otomatis">
            <a:extLst>
              <a:ext uri="{FF2B5EF4-FFF2-40B4-BE49-F238E27FC236}">
                <a16:creationId xmlns:a16="http://schemas.microsoft.com/office/drawing/2014/main" id="{53817BDC-C166-471E-83AE-3E67C5524A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89" y="4526603"/>
            <a:ext cx="3626231" cy="4949871"/>
          </a:xfrm>
          <a:prstGeom prst="rect">
            <a:avLst/>
          </a:prstGeom>
        </p:spPr>
      </p:pic>
      <p:pic>
        <p:nvPicPr>
          <p:cNvPr id="25" name="Gambar 24">
            <a:extLst>
              <a:ext uri="{FF2B5EF4-FFF2-40B4-BE49-F238E27FC236}">
                <a16:creationId xmlns:a16="http://schemas.microsoft.com/office/drawing/2014/main" id="{392C2DAA-4859-45DA-8076-266321AA7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158" y="4526603"/>
            <a:ext cx="3626230" cy="49498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345101" y="494061"/>
            <a:ext cx="6499730" cy="8861781"/>
            <a:chOff x="0" y="0"/>
            <a:chExt cx="8881101" cy="121926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6823" r="24601"/>
            <a:stretch>
              <a:fillRect/>
            </a:stretch>
          </p:blipFill>
          <p:spPr>
            <a:xfrm>
              <a:off x="0" y="0"/>
              <a:ext cx="8881101" cy="12192656"/>
            </a:xfrm>
            <a:prstGeom prst="rect">
              <a:avLst/>
            </a:prstGeom>
          </p:spPr>
        </p:pic>
      </p:grpSp>
      <p:sp>
        <p:nvSpPr>
          <p:cNvPr id="7" name="Kotak Teks 6">
            <a:extLst>
              <a:ext uri="{FF2B5EF4-FFF2-40B4-BE49-F238E27FC236}">
                <a16:creationId xmlns:a16="http://schemas.microsoft.com/office/drawing/2014/main" id="{7235046A-A3A5-4C4D-AE61-18268C59AA1D}"/>
              </a:ext>
            </a:extLst>
          </p:cNvPr>
          <p:cNvSpPr txBox="1"/>
          <p:nvPr/>
        </p:nvSpPr>
        <p:spPr>
          <a:xfrm>
            <a:off x="12682928" y="931158"/>
            <a:ext cx="423347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larendon BT" panose="02040704040505020204" pitchFamily="18" charset="0"/>
              </a:rPr>
              <a:t>MOCKUP</a:t>
            </a: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42622AD5-1105-48C4-AF37-D0DDF0BFF467}"/>
              </a:ext>
            </a:extLst>
          </p:cNvPr>
          <p:cNvSpPr txBox="1"/>
          <p:nvPr/>
        </p:nvSpPr>
        <p:spPr>
          <a:xfrm>
            <a:off x="11734800" y="1582366"/>
            <a:ext cx="5715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Mockup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adalah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media visual yang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digunakan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melihat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preview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sebuah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konsep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desain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kemudian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diberikan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efek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visual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sehingga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hasil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gambar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terlihat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menyerupai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wujud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sebenarnya</a:t>
            </a:r>
            <a:r>
              <a:rPr lang="en-US" sz="2800" dirty="0">
                <a:solidFill>
                  <a:srgbClr val="000000"/>
                </a:solidFill>
                <a:latin typeface="Bell MT" panose="02020503060305020303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0C1AD829-3D70-4F6A-A548-48295B800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68" y="531726"/>
            <a:ext cx="5901715" cy="3379312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C4E4DF05-71BC-4806-9A8E-FEA9A47AF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558" y="531725"/>
            <a:ext cx="3121326" cy="3379311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F3BE4280-C537-4003-8F0A-CE8A26E8D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63395"/>
            <a:ext cx="4157605" cy="5292446"/>
          </a:xfrm>
          <a:prstGeom prst="rect">
            <a:avLst/>
          </a:prstGeom>
        </p:spPr>
      </p:pic>
      <p:cxnSp>
        <p:nvCxnSpPr>
          <p:cNvPr id="20" name="Konektor Lurus 19">
            <a:extLst>
              <a:ext uri="{FF2B5EF4-FFF2-40B4-BE49-F238E27FC236}">
                <a16:creationId xmlns:a16="http://schemas.microsoft.com/office/drawing/2014/main" id="{06002B8A-F169-4A95-8C14-F9C91B00869E}"/>
              </a:ext>
            </a:extLst>
          </p:cNvPr>
          <p:cNvCxnSpPr>
            <a:cxnSpLocks/>
          </p:cNvCxnSpPr>
          <p:nvPr/>
        </p:nvCxnSpPr>
        <p:spPr>
          <a:xfrm>
            <a:off x="10439400" y="494061"/>
            <a:ext cx="0" cy="8861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ambar 22" descr="Sebuah gambar berisi teks&#10;&#10;Deskripsi dibuat secara otomatis">
            <a:extLst>
              <a:ext uri="{FF2B5EF4-FFF2-40B4-BE49-F238E27FC236}">
                <a16:creationId xmlns:a16="http://schemas.microsoft.com/office/drawing/2014/main" id="{DEE82673-A5A3-43F1-AF38-DDA64A3DD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78" y="4063395"/>
            <a:ext cx="4157604" cy="52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7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345101" y="494061"/>
            <a:ext cx="6499730" cy="8861781"/>
            <a:chOff x="0" y="0"/>
            <a:chExt cx="8881101" cy="1219265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26823" r="24601"/>
            <a:stretch>
              <a:fillRect/>
            </a:stretch>
          </p:blipFill>
          <p:spPr>
            <a:xfrm>
              <a:off x="0" y="0"/>
              <a:ext cx="8881101" cy="12192656"/>
            </a:xfrm>
            <a:prstGeom prst="rect">
              <a:avLst/>
            </a:prstGeom>
          </p:spPr>
        </p:pic>
      </p:grpSp>
      <p:cxnSp>
        <p:nvCxnSpPr>
          <p:cNvPr id="20" name="Konektor Lurus 19">
            <a:extLst>
              <a:ext uri="{FF2B5EF4-FFF2-40B4-BE49-F238E27FC236}">
                <a16:creationId xmlns:a16="http://schemas.microsoft.com/office/drawing/2014/main" id="{06002B8A-F169-4A95-8C14-F9C91B00869E}"/>
              </a:ext>
            </a:extLst>
          </p:cNvPr>
          <p:cNvCxnSpPr>
            <a:cxnSpLocks/>
          </p:cNvCxnSpPr>
          <p:nvPr/>
        </p:nvCxnSpPr>
        <p:spPr>
          <a:xfrm>
            <a:off x="10439400" y="494061"/>
            <a:ext cx="0" cy="8861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Gambar 2">
            <a:extLst>
              <a:ext uri="{FF2B5EF4-FFF2-40B4-BE49-F238E27FC236}">
                <a16:creationId xmlns:a16="http://schemas.microsoft.com/office/drawing/2014/main" id="{D0851436-0278-4C96-A102-B90582BCD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57300"/>
            <a:ext cx="6965228" cy="6553200"/>
          </a:xfrm>
          <a:prstGeom prst="rect">
            <a:avLst/>
          </a:prstGeom>
        </p:spPr>
      </p:pic>
      <p:sp>
        <p:nvSpPr>
          <p:cNvPr id="14" name="Kotak Teks 13">
            <a:extLst>
              <a:ext uri="{FF2B5EF4-FFF2-40B4-BE49-F238E27FC236}">
                <a16:creationId xmlns:a16="http://schemas.microsoft.com/office/drawing/2014/main" id="{85041AF9-AAA8-4FD8-AE95-5F5B1B25439F}"/>
              </a:ext>
            </a:extLst>
          </p:cNvPr>
          <p:cNvSpPr txBox="1"/>
          <p:nvPr/>
        </p:nvSpPr>
        <p:spPr>
          <a:xfrm>
            <a:off x="11506200" y="932506"/>
            <a:ext cx="6499730" cy="649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9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solidFill>
                  <a:srgbClr val="000000"/>
                </a:solidFill>
                <a:latin typeface="Clarendon BT" panose="02040704040505020204" pitchFamily="18" charset="0"/>
              </a:rPr>
              <a:t>STYLE GUIDE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larendon BT" panose="02040704040505020204" pitchFamily="18" charset="0"/>
              <a:ea typeface="+mn-ea"/>
              <a:cs typeface="+mn-cs"/>
            </a:endParaRP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F202ACFE-11E8-4D29-9370-F701236CB422}"/>
              </a:ext>
            </a:extLst>
          </p:cNvPr>
          <p:cNvSpPr txBox="1"/>
          <p:nvPr/>
        </p:nvSpPr>
        <p:spPr>
          <a:xfrm>
            <a:off x="11587240" y="1582093"/>
            <a:ext cx="60154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Bell MT" panose="02020503060305020303" pitchFamily="18" charset="0"/>
              </a:rPr>
              <a:t>  Kami </a:t>
            </a:r>
            <a:r>
              <a:rPr lang="en-US" sz="2800" dirty="0" err="1">
                <a:latin typeface="Bell MT" panose="02020503060305020303" pitchFamily="18" charset="0"/>
              </a:rPr>
              <a:t>memilih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warna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merah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muda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untuk</a:t>
            </a:r>
            <a:r>
              <a:rPr lang="en-US" sz="2800" dirty="0">
                <a:latin typeface="Bell MT" panose="02020503060305020303" pitchFamily="18" charset="0"/>
              </a:rPr>
              <a:t> website </a:t>
            </a:r>
            <a:r>
              <a:rPr lang="en-US" sz="2800" dirty="0" err="1">
                <a:latin typeface="Bell MT" panose="02020503060305020303" pitchFamily="18" charset="0"/>
              </a:rPr>
              <a:t>karena</a:t>
            </a:r>
            <a:r>
              <a:rPr lang="en-US" sz="2800" dirty="0">
                <a:latin typeface="Bell MT" panose="02020503060305020303" pitchFamily="18" charset="0"/>
              </a:rPr>
              <a:t> agar </a:t>
            </a:r>
            <a:r>
              <a:rPr lang="en-US" sz="2800" dirty="0" err="1">
                <a:latin typeface="Bell MT" panose="02020503060305020303" pitchFamily="18" charset="0"/>
              </a:rPr>
              <a:t>lebih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menarik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untuk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dilihat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serta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isi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dari</a:t>
            </a:r>
            <a:r>
              <a:rPr lang="en-US" sz="2800" dirty="0">
                <a:latin typeface="Bell MT" panose="02020503060305020303" pitchFamily="18" charset="0"/>
              </a:rPr>
              <a:t> website </a:t>
            </a:r>
            <a:r>
              <a:rPr lang="en-US" sz="2800" dirty="0" err="1">
                <a:latin typeface="Bell MT" panose="02020503060305020303" pitchFamily="18" charset="0"/>
              </a:rPr>
              <a:t>mudah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untuk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dibaca</a:t>
            </a:r>
            <a:r>
              <a:rPr lang="en-US" sz="2800" dirty="0">
                <a:latin typeface="Bell MT" panose="02020503060305020303" pitchFamily="18" charset="0"/>
              </a:rPr>
              <a:t>. </a:t>
            </a:r>
            <a:endParaRPr lang="en-ID" sz="2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764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Konektor Lurus 19">
            <a:extLst>
              <a:ext uri="{FF2B5EF4-FFF2-40B4-BE49-F238E27FC236}">
                <a16:creationId xmlns:a16="http://schemas.microsoft.com/office/drawing/2014/main" id="{06002B8A-F169-4A95-8C14-F9C91B00869E}"/>
              </a:ext>
            </a:extLst>
          </p:cNvPr>
          <p:cNvCxnSpPr>
            <a:cxnSpLocks/>
          </p:cNvCxnSpPr>
          <p:nvPr/>
        </p:nvCxnSpPr>
        <p:spPr>
          <a:xfrm>
            <a:off x="10439400" y="494061"/>
            <a:ext cx="0" cy="88617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Kotak Teks 7">
            <a:extLst>
              <a:ext uri="{FF2B5EF4-FFF2-40B4-BE49-F238E27FC236}">
                <a16:creationId xmlns:a16="http://schemas.microsoft.com/office/drawing/2014/main" id="{F202ACFE-11E8-4D29-9370-F701236CB422}"/>
              </a:ext>
            </a:extLst>
          </p:cNvPr>
          <p:cNvSpPr txBox="1"/>
          <p:nvPr/>
        </p:nvSpPr>
        <p:spPr>
          <a:xfrm>
            <a:off x="11781818" y="1256575"/>
            <a:ext cx="60154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Bell MT" panose="02020503060305020303" pitchFamily="18" charset="0"/>
              </a:rPr>
              <a:t>Layout yang </a:t>
            </a:r>
            <a:r>
              <a:rPr lang="en-US" sz="2800" dirty="0" err="1">
                <a:latin typeface="Bell MT" panose="02020503060305020303" pitchFamily="18" charset="0"/>
              </a:rPr>
              <a:t>akan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digunakan</a:t>
            </a:r>
            <a:r>
              <a:rPr lang="en-US" sz="2800" dirty="0">
                <a:latin typeface="Bell MT" panose="02020503060305020303" pitchFamily="18" charset="0"/>
              </a:rPr>
              <a:t> pada web </a:t>
            </a:r>
            <a:r>
              <a:rPr lang="en-US" sz="2800" dirty="0" err="1">
                <a:latin typeface="Bell MT" panose="02020503060305020303" pitchFamily="18" charset="0"/>
              </a:rPr>
              <a:t>ini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adalah</a:t>
            </a:r>
            <a:r>
              <a:rPr lang="en-US" sz="2800" dirty="0">
                <a:latin typeface="Bell MT" panose="02020503060305020303" pitchFamily="18" charset="0"/>
              </a:rPr>
              <a:t> responsive layout. </a:t>
            </a:r>
            <a:r>
              <a:rPr lang="en-US" sz="2800" dirty="0" err="1">
                <a:latin typeface="Bell MT" panose="02020503060305020303" pitchFamily="18" charset="0"/>
              </a:rPr>
              <a:t>Menggunakan</a:t>
            </a:r>
            <a:r>
              <a:rPr lang="en-US" sz="2800" dirty="0">
                <a:latin typeface="Bell MT" panose="02020503060305020303" pitchFamily="18" charset="0"/>
              </a:rPr>
              <a:t> responsive layout </a:t>
            </a:r>
            <a:r>
              <a:rPr lang="en-US" sz="2800" dirty="0" err="1">
                <a:latin typeface="Bell MT" panose="02020503060305020303" pitchFamily="18" charset="0"/>
              </a:rPr>
              <a:t>karena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desain</a:t>
            </a:r>
            <a:r>
              <a:rPr lang="en-US" sz="2800" dirty="0">
                <a:latin typeface="Bell MT" panose="02020503060305020303" pitchFamily="18" charset="0"/>
              </a:rPr>
              <a:t> pada web </a:t>
            </a:r>
            <a:r>
              <a:rPr lang="en-US" sz="2800" dirty="0" err="1">
                <a:latin typeface="Bell MT" panose="02020503060305020303" pitchFamily="18" charset="0"/>
              </a:rPr>
              <a:t>ini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secara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otomatis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tampilan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konten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akan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menyesuaikan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dengan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berbagai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resolusi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perangkat</a:t>
            </a:r>
            <a:r>
              <a:rPr lang="en-US" sz="2800" dirty="0">
                <a:latin typeface="Bell MT" panose="02020503060305020303" pitchFamily="18" charset="0"/>
              </a:rPr>
              <a:t>.</a:t>
            </a:r>
            <a:endParaRPr lang="en-ID" sz="2800" dirty="0">
              <a:latin typeface="Bell MT" panose="02020503060305020303" pitchFamily="18" charset="0"/>
            </a:endParaRPr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B6F0966E-4F29-4B6D-9582-CA77348D5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1" y="2490034"/>
            <a:ext cx="8890651" cy="3661837"/>
          </a:xfrm>
          <a:prstGeom prst="rect">
            <a:avLst/>
          </a:prstGeom>
        </p:spPr>
      </p:pic>
      <p:pic>
        <p:nvPicPr>
          <p:cNvPr id="11" name="Grafik 10" descr="Lencana 1 dengan isian solid">
            <a:extLst>
              <a:ext uri="{FF2B5EF4-FFF2-40B4-BE49-F238E27FC236}">
                <a16:creationId xmlns:a16="http://schemas.microsoft.com/office/drawing/2014/main" id="{D19CD6DF-0AB4-491A-A415-C9EBCA1F2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3868" y="1256575"/>
            <a:ext cx="787950" cy="787950"/>
          </a:xfrm>
          <a:prstGeom prst="rect">
            <a:avLst/>
          </a:prstGeom>
        </p:spPr>
      </p:pic>
      <p:pic>
        <p:nvPicPr>
          <p:cNvPr id="13" name="Grafik 12" descr="Lencana dengan isian solid">
            <a:extLst>
              <a:ext uri="{FF2B5EF4-FFF2-40B4-BE49-F238E27FC236}">
                <a16:creationId xmlns:a16="http://schemas.microsoft.com/office/drawing/2014/main" id="{9D3C56B5-DF8B-4B31-8CE5-07CE9EE80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0637" y="4645132"/>
            <a:ext cx="787950" cy="787950"/>
          </a:xfrm>
          <a:prstGeom prst="rect">
            <a:avLst/>
          </a:prstGeom>
        </p:spPr>
      </p:pic>
      <p:sp>
        <p:nvSpPr>
          <p:cNvPr id="17" name="Kotak Teks 16">
            <a:extLst>
              <a:ext uri="{FF2B5EF4-FFF2-40B4-BE49-F238E27FC236}">
                <a16:creationId xmlns:a16="http://schemas.microsoft.com/office/drawing/2014/main" id="{71F73E93-E933-4F0D-9833-5498A91EEC88}"/>
              </a:ext>
            </a:extLst>
          </p:cNvPr>
          <p:cNvSpPr txBox="1"/>
          <p:nvPr/>
        </p:nvSpPr>
        <p:spPr>
          <a:xfrm>
            <a:off x="11720208" y="4718956"/>
            <a:ext cx="60770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latin typeface="Bell MT" panose="02020503060305020303" pitchFamily="18" charset="0"/>
              </a:rPr>
              <a:t>Jadi responsive layout </a:t>
            </a:r>
            <a:r>
              <a:rPr lang="en-US" sz="2800" dirty="0" err="1">
                <a:latin typeface="Bell MT" panose="02020503060305020303" pitchFamily="18" charset="0"/>
              </a:rPr>
              <a:t>tidak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dibuat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hanya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untuk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resolusi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tertentu</a:t>
            </a:r>
            <a:r>
              <a:rPr lang="en-US" sz="2800" dirty="0">
                <a:latin typeface="Bell MT" panose="02020503060305020303" pitchFamily="18" charset="0"/>
              </a:rPr>
              <a:t>, </a:t>
            </a:r>
            <a:r>
              <a:rPr lang="en-US" sz="2800" dirty="0" err="1">
                <a:latin typeface="Bell MT" panose="02020503060305020303" pitchFamily="18" charset="0"/>
              </a:rPr>
              <a:t>melainkan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dapat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menyesuaikan</a:t>
            </a:r>
            <a:r>
              <a:rPr lang="en-US" sz="2800" dirty="0">
                <a:latin typeface="Bell MT" panose="02020503060305020303" pitchFamily="18" charset="0"/>
              </a:rPr>
              <a:t> pada </a:t>
            </a:r>
            <a:r>
              <a:rPr lang="en-US" sz="2800" dirty="0" err="1">
                <a:latin typeface="Bell MT" panose="02020503060305020303" pitchFamily="18" charset="0"/>
              </a:rPr>
              <a:t>berbagai</a:t>
            </a:r>
            <a:r>
              <a:rPr lang="en-US" sz="2800" dirty="0">
                <a:latin typeface="Bell MT" panose="02020503060305020303" pitchFamily="18" charset="0"/>
              </a:rPr>
              <a:t> </a:t>
            </a:r>
            <a:r>
              <a:rPr lang="en-US" sz="2800" dirty="0" err="1">
                <a:latin typeface="Bell MT" panose="02020503060305020303" pitchFamily="18" charset="0"/>
              </a:rPr>
              <a:t>perangkat</a:t>
            </a:r>
            <a:r>
              <a:rPr lang="en-US" sz="2800" dirty="0">
                <a:latin typeface="Bell MT" panose="02020503060305020303" pitchFamily="18" charset="0"/>
              </a:rPr>
              <a:t> dan </a:t>
            </a:r>
            <a:r>
              <a:rPr lang="en-US" sz="2800" dirty="0" err="1">
                <a:latin typeface="Bell MT" panose="02020503060305020303" pitchFamily="18" charset="0"/>
              </a:rPr>
              <a:t>resolusi</a:t>
            </a:r>
            <a:r>
              <a:rPr lang="en-US" sz="2800" dirty="0">
                <a:latin typeface="Bell MT" panose="02020503060305020303" pitchFamily="18" charset="0"/>
              </a:rPr>
              <a:t>.</a:t>
            </a:r>
            <a:endParaRPr lang="en-ID" sz="2800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951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3950" y="2149254"/>
            <a:ext cx="7792470" cy="5988491"/>
            <a:chOff x="0" y="0"/>
            <a:chExt cx="10389960" cy="79846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24335" b="24335"/>
            <a:stretch>
              <a:fillRect/>
            </a:stretch>
          </p:blipFill>
          <p:spPr>
            <a:xfrm>
              <a:off x="0" y="0"/>
              <a:ext cx="10389960" cy="798465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-129637"/>
            <a:ext cx="6802193" cy="10416637"/>
            <a:chOff x="0" y="0"/>
            <a:chExt cx="2300989" cy="352365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0989" cy="3523652"/>
            </a:xfrm>
            <a:custGeom>
              <a:avLst/>
              <a:gdLst/>
              <a:ahLst/>
              <a:cxnLst/>
              <a:rect l="l" t="t" r="r" b="b"/>
              <a:pathLst>
                <a:path w="2300989" h="3523652">
                  <a:moveTo>
                    <a:pt x="0" y="0"/>
                  </a:moveTo>
                  <a:lnTo>
                    <a:pt x="2300989" y="0"/>
                  </a:lnTo>
                  <a:lnTo>
                    <a:pt x="2300989" y="3523652"/>
                  </a:lnTo>
                  <a:lnTo>
                    <a:pt x="0" y="3523652"/>
                  </a:lnTo>
                  <a:close/>
                </a:path>
              </a:pathLst>
            </a:custGeom>
            <a:solidFill>
              <a:srgbClr val="F7F9F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" y="4660053"/>
            <a:ext cx="6802192" cy="5275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5400" dirty="0">
                <a:solidFill>
                  <a:srgbClr val="000000"/>
                </a:solidFill>
                <a:latin typeface="Bernard MT Condensed" panose="02050806060905020404" pitchFamily="18" charset="0"/>
              </a:rPr>
              <a:t>TERIMA KASIH</a:t>
            </a:r>
            <a:r>
              <a:rPr lang="en-US" sz="2800" dirty="0">
                <a:solidFill>
                  <a:srgbClr val="000000"/>
                </a:solidFill>
                <a:latin typeface="Be Vietnam Thin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otak Teks 7">
            <a:extLst>
              <a:ext uri="{FF2B5EF4-FFF2-40B4-BE49-F238E27FC236}">
                <a16:creationId xmlns:a16="http://schemas.microsoft.com/office/drawing/2014/main" id="{F202ACFE-11E8-4D29-9370-F701236CB422}"/>
              </a:ext>
            </a:extLst>
          </p:cNvPr>
          <p:cNvSpPr txBox="1"/>
          <p:nvPr/>
        </p:nvSpPr>
        <p:spPr>
          <a:xfrm>
            <a:off x="6136274" y="4020115"/>
            <a:ext cx="60154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 err="1">
                <a:latin typeface="Trebuchet MS" panose="020B0603020202020204" pitchFamily="34" charset="0"/>
              </a:rPr>
              <a:t>Kontribusi</a:t>
            </a:r>
            <a:r>
              <a:rPr lang="en-US" sz="2800" dirty="0">
                <a:latin typeface="Trebuchet MS" panose="020B0603020202020204" pitchFamily="34" charset="0"/>
              </a:rPr>
              <a:t>:</a:t>
            </a:r>
          </a:p>
          <a:p>
            <a:pPr algn="just"/>
            <a:r>
              <a:rPr lang="en-US" sz="2800" dirty="0">
                <a:latin typeface="Trebuchet MS" panose="020B0603020202020204" pitchFamily="34" charset="0"/>
              </a:rPr>
              <a:t>Dicky	 </a:t>
            </a:r>
            <a:r>
              <a:rPr lang="en-US" sz="2800" dirty="0" err="1">
                <a:latin typeface="Trebuchet MS" panose="020B0603020202020204" pitchFamily="34" charset="0"/>
              </a:rPr>
              <a:t>Haryono</a:t>
            </a:r>
            <a:r>
              <a:rPr lang="en-US" sz="2800" dirty="0">
                <a:latin typeface="Trebuchet MS" panose="020B0603020202020204" pitchFamily="34" charset="0"/>
              </a:rPr>
              <a:t>		25%</a:t>
            </a:r>
          </a:p>
          <a:p>
            <a:pPr algn="just"/>
            <a:r>
              <a:rPr lang="en-US" sz="2800" dirty="0">
                <a:latin typeface="Trebuchet MS" panose="020B0603020202020204" pitchFamily="34" charset="0"/>
              </a:rPr>
              <a:t>Dimas Helmi		25%</a:t>
            </a:r>
          </a:p>
          <a:p>
            <a:pPr algn="just"/>
            <a:r>
              <a:rPr lang="en-US" sz="2800" dirty="0">
                <a:latin typeface="Trebuchet MS" panose="020B0603020202020204" pitchFamily="34" charset="0"/>
              </a:rPr>
              <a:t>Rifqi Syahdila 		25%</a:t>
            </a:r>
          </a:p>
          <a:p>
            <a:pPr algn="just"/>
            <a:r>
              <a:rPr lang="en-US" sz="2800" dirty="0" err="1">
                <a:latin typeface="Trebuchet MS" panose="020B0603020202020204" pitchFamily="34" charset="0"/>
              </a:rPr>
              <a:t>Fauzi</a:t>
            </a:r>
            <a:r>
              <a:rPr lang="en-US" sz="2800" dirty="0">
                <a:latin typeface="Trebuchet MS" panose="020B0603020202020204" pitchFamily="34" charset="0"/>
              </a:rPr>
              <a:t> Imran		25%</a:t>
            </a:r>
            <a:endParaRPr lang="en-ID" sz="28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85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279</Words>
  <Application>Microsoft Office PowerPoint</Application>
  <PresentationFormat>Custom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Clarendon BT</vt:lpstr>
      <vt:lpstr>Times New Roman</vt:lpstr>
      <vt:lpstr>Arial</vt:lpstr>
      <vt:lpstr>Berlin Sans FB Demi</vt:lpstr>
      <vt:lpstr>Bell MT</vt:lpstr>
      <vt:lpstr>Trebuchet MS</vt:lpstr>
      <vt:lpstr>Bernard MT Condensed</vt:lpstr>
      <vt:lpstr>Be Vietnam Thin</vt:lpstr>
      <vt:lpstr>Calibri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and Mint Minimalist Light Simple Presentation</dc:title>
  <dc:creator>Dimas Helmi</dc:creator>
  <cp:lastModifiedBy>Rifqi Syahdila Racmadhani</cp:lastModifiedBy>
  <cp:revision>23</cp:revision>
  <dcterms:created xsi:type="dcterms:W3CDTF">2006-08-16T00:00:00Z</dcterms:created>
  <dcterms:modified xsi:type="dcterms:W3CDTF">2021-05-27T09:41:27Z</dcterms:modified>
  <dc:identifier>DAEdZVJCTVk</dc:identifier>
</cp:coreProperties>
</file>